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70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transnovatelib@gmail.co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forms.gle/evW3aK9LZzrjKu4S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hinkpad\OneDrive\Desktop\Transnovate Liberia\Lea-Award\20240814_050202.jpg"/>
          <p:cNvPicPr>
            <a:picLocks noChangeAspect="1" noChangeArrowheads="1"/>
          </p:cNvPicPr>
          <p:nvPr/>
        </p:nvPicPr>
        <p:blipFill>
          <a:blip r:embed="rId2"/>
          <a:srcRect t="3448" b="16092"/>
          <a:stretch>
            <a:fillRect/>
          </a:stretch>
        </p:blipFill>
        <p:spPr bwMode="auto">
          <a:xfrm>
            <a:off x="0" y="0"/>
            <a:ext cx="9144000" cy="689743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37609"/>
            <a:ext cx="7772400" cy="1470025"/>
          </a:xfrm>
        </p:spPr>
        <p:txBody>
          <a:bodyPr/>
          <a:lstStyle/>
          <a:p>
            <a:r>
              <a:rPr>
                <a:solidFill>
                  <a:srgbClr val="CC9900"/>
                </a:solidFill>
              </a:rPr>
              <a:t>Leaders Action Award 2024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4199205"/>
            <a:ext cx="6717323" cy="2658795"/>
          </a:xfrm>
        </p:spPr>
        <p:txBody>
          <a:bodyPr>
            <a:normAutofit fontScale="62500" lnSpcReduction="20000"/>
          </a:bodyPr>
          <a:lstStyle/>
          <a:p>
            <a:r>
              <a:rPr sz="8000">
                <a:solidFill>
                  <a:srgbClr val="CC9900"/>
                </a:solidFill>
              </a:rPr>
              <a:t>Nomination </a:t>
            </a:r>
            <a:r>
              <a:rPr sz="8000" smtClean="0">
                <a:solidFill>
                  <a:srgbClr val="CC9900"/>
                </a:solidFill>
              </a:rPr>
              <a:t>Guidelines</a:t>
            </a:r>
            <a:endParaRPr lang="en-US" sz="8000" dirty="0" smtClean="0">
              <a:solidFill>
                <a:srgbClr val="CC9900"/>
              </a:solidFill>
            </a:endParaRPr>
          </a:p>
          <a:p>
            <a:endParaRPr lang="en-US" sz="4400" dirty="0" smtClean="0">
              <a:solidFill>
                <a:srgbClr val="CC9900"/>
              </a:solidFill>
            </a:endParaRPr>
          </a:p>
          <a:p>
            <a:endParaRPr sz="4400">
              <a:solidFill>
                <a:srgbClr val="CC9900"/>
              </a:solidFill>
            </a:endParaRPr>
          </a:p>
          <a:p>
            <a:r>
              <a:rPr sz="3800">
                <a:solidFill>
                  <a:schemeClr val="bg1"/>
                </a:solidFill>
              </a:rPr>
              <a:t>Presented by</a:t>
            </a:r>
            <a:r>
              <a:rPr sz="3800">
                <a:solidFill>
                  <a:schemeClr val="bg1"/>
                </a:solidFill>
              </a:rPr>
              <a:t>: </a:t>
            </a:r>
            <a:r>
              <a:rPr lang="en-US" sz="3800" dirty="0" err="1" smtClean="0">
                <a:solidFill>
                  <a:schemeClr val="bg1"/>
                </a:solidFill>
              </a:rPr>
              <a:t>Transnovate</a:t>
            </a:r>
            <a:r>
              <a:rPr lang="en-US" sz="3800" dirty="0" smtClean="0">
                <a:solidFill>
                  <a:schemeClr val="bg1"/>
                </a:solidFill>
              </a:rPr>
              <a:t> Liberia</a:t>
            </a:r>
            <a:endParaRPr sz="3800">
              <a:solidFill>
                <a:schemeClr val="bg1"/>
              </a:solidFill>
            </a:endParaRPr>
          </a:p>
        </p:txBody>
      </p:sp>
      <p:pic>
        <p:nvPicPr>
          <p:cNvPr id="2050" name="Picture 2" descr="C:\Users\Thinkpad\OneDrive\Desktop\Transnovate Liberia\Workshop\done\20231101_132248.jpg"/>
          <p:cNvPicPr>
            <a:picLocks noChangeAspect="1" noChangeArrowheads="1"/>
          </p:cNvPicPr>
          <p:nvPr/>
        </p:nvPicPr>
        <p:blipFill>
          <a:blip r:embed="rId3"/>
          <a:srcRect l="3083" t="9857" r="10367" b="25076"/>
          <a:stretch>
            <a:fillRect/>
          </a:stretch>
        </p:blipFill>
        <p:spPr bwMode="auto">
          <a:xfrm>
            <a:off x="3125112" y="689972"/>
            <a:ext cx="1429658" cy="604569"/>
          </a:xfrm>
          <a:prstGeom prst="rect">
            <a:avLst/>
          </a:prstGeom>
          <a:noFill/>
        </p:spPr>
      </p:pic>
      <p:pic>
        <p:nvPicPr>
          <p:cNvPr id="2051" name="Picture 3" descr="C:\Users\Thinkpad\OneDrive\Desktop\Transnovate Liberia\Lea-Award\20240814_050202.jpg"/>
          <p:cNvPicPr>
            <a:picLocks noChangeAspect="1" noChangeArrowheads="1"/>
          </p:cNvPicPr>
          <p:nvPr/>
        </p:nvPicPr>
        <p:blipFill>
          <a:blip r:embed="rId2"/>
          <a:srcRect l="13941" t="4581" r="9000" b="17477"/>
          <a:stretch>
            <a:fillRect/>
          </a:stretch>
        </p:blipFill>
        <p:spPr bwMode="auto">
          <a:xfrm>
            <a:off x="5049162" y="479657"/>
            <a:ext cx="970638" cy="981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u="sng"/>
              <a:t>What to Include in the Nomination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t>• Nominee's leadership role and duration.</a:t>
            </a:r>
          </a:p>
          <a:p>
            <a:pPr>
              <a:buNone/>
            </a:pPr>
            <a:r>
              <a:t>• Description of key projects or initiatives led by the nominee.</a:t>
            </a:r>
          </a:p>
          <a:p>
            <a:pPr>
              <a:buNone/>
            </a:pPr>
            <a:r>
              <a:t>• Impact on the community or </a:t>
            </a:r>
            <a:r>
              <a:rPr/>
              <a:t>field</a:t>
            </a:r>
            <a:r>
              <a:rPr smtClean="0"/>
              <a:t>.</a:t>
            </a:r>
            <a:endParaRPr/>
          </a:p>
          <a:p>
            <a:pPr>
              <a:buNone/>
            </a:pPr>
            <a:r>
              <a:t>• Any awards or recognition the nominee has received.</a:t>
            </a:r>
          </a:p>
        </p:txBody>
      </p:sp>
      <p:pic>
        <p:nvPicPr>
          <p:cNvPr id="4" name="Picture 3" descr="C:\Users\Thinkpad\OneDrive\Desktop\Transnovate Liberia\Workshop\done\20231101_132248.jpg"/>
          <p:cNvPicPr>
            <a:picLocks noChangeAspect="1" noChangeArrowheads="1"/>
          </p:cNvPicPr>
          <p:nvPr/>
        </p:nvPicPr>
        <p:blipFill>
          <a:blip r:embed="rId2"/>
          <a:srcRect l="2814" t="10362" r="10186" b="22171"/>
          <a:stretch>
            <a:fillRect/>
          </a:stretch>
        </p:blipFill>
        <p:spPr bwMode="auto">
          <a:xfrm>
            <a:off x="4062950" y="5802081"/>
            <a:ext cx="1223878" cy="533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u="sng"/>
              <a:t>Important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t>• Ensure all information is truthful and accurate.</a:t>
            </a:r>
          </a:p>
          <a:p>
            <a:pPr>
              <a:buNone/>
            </a:pPr>
            <a:r>
              <a:t>• One nominee per form submission.</a:t>
            </a:r>
          </a:p>
          <a:p>
            <a:pPr>
              <a:buNone/>
            </a:pPr>
            <a:r>
              <a:t>• Nominations can be submitted by individuals or organizations.</a:t>
            </a:r>
          </a:p>
          <a:p>
            <a:pPr>
              <a:buNone/>
            </a:pPr>
            <a:r>
              <a:t>• Self-nominations are allowed, but must include a </a:t>
            </a:r>
            <a:r>
              <a:rPr/>
              <a:t>reference</a:t>
            </a:r>
            <a:r>
              <a:rPr smtClean="0"/>
              <a:t>.</a:t>
            </a:r>
            <a:r>
              <a:rPr lang="en-US" dirty="0" smtClean="0"/>
              <a:t> (Just include your information on both sides)</a:t>
            </a:r>
            <a:endParaRPr/>
          </a:p>
        </p:txBody>
      </p:sp>
      <p:pic>
        <p:nvPicPr>
          <p:cNvPr id="4" name="Picture 3" descr="C:\Users\Thinkpad\OneDrive\Desktop\Transnovate Liberia\Workshop\done\20231101_132248.jpg"/>
          <p:cNvPicPr>
            <a:picLocks noChangeAspect="1" noChangeArrowheads="1"/>
          </p:cNvPicPr>
          <p:nvPr/>
        </p:nvPicPr>
        <p:blipFill>
          <a:blip r:embed="rId2"/>
          <a:srcRect l="2814" t="10362" r="10186" b="22171"/>
          <a:stretch>
            <a:fillRect/>
          </a:stretch>
        </p:blipFill>
        <p:spPr bwMode="auto">
          <a:xfrm>
            <a:off x="4062950" y="5802081"/>
            <a:ext cx="1223878" cy="533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u="sng"/>
              <a:t>How Nominees Are Evaluated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t>• Leadership effectiveness and vision.</a:t>
            </a:r>
          </a:p>
          <a:p>
            <a:pPr>
              <a:buNone/>
            </a:pPr>
            <a:r>
              <a:t>• Measurable impact of their projects or initiatives.</a:t>
            </a:r>
          </a:p>
          <a:p>
            <a:pPr>
              <a:buNone/>
            </a:pPr>
            <a:r>
              <a:t>• Contribution to community growth or field development.</a:t>
            </a:r>
          </a:p>
          <a:p>
            <a:pPr>
              <a:buNone/>
            </a:pPr>
            <a:r>
              <a:t>• Long-term sustainability of their work.</a:t>
            </a:r>
          </a:p>
          <a:p>
            <a:pPr>
              <a:buNone/>
            </a:pPr>
            <a:r>
              <a:t>• Ability to inspire others and foster positive change.</a:t>
            </a:r>
          </a:p>
        </p:txBody>
      </p:sp>
      <p:pic>
        <p:nvPicPr>
          <p:cNvPr id="4" name="Picture 3" descr="C:\Users\Thinkpad\OneDrive\Desktop\Transnovate Liberia\Workshop\done\20231101_132248.jpg"/>
          <p:cNvPicPr>
            <a:picLocks noChangeAspect="1" noChangeArrowheads="1"/>
          </p:cNvPicPr>
          <p:nvPr/>
        </p:nvPicPr>
        <p:blipFill>
          <a:blip r:embed="rId2"/>
          <a:srcRect l="2814" t="10362" r="10186" b="22171"/>
          <a:stretch>
            <a:fillRect/>
          </a:stretch>
        </p:blipFill>
        <p:spPr bwMode="auto">
          <a:xfrm>
            <a:off x="4062950" y="5802081"/>
            <a:ext cx="1223878" cy="533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u="sng"/>
              <a:t>Key Dates to 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smtClean="0"/>
              <a:t>• </a:t>
            </a:r>
            <a:r>
              <a:rPr/>
              <a:t>Nomination </a:t>
            </a:r>
            <a:r>
              <a:rPr smtClean="0"/>
              <a:t>Submission: </a:t>
            </a:r>
            <a:r>
              <a:rPr lang="en-US" dirty="0" smtClean="0"/>
              <a:t>Nov. 1–23, 2024</a:t>
            </a:r>
            <a:endParaRPr/>
          </a:p>
          <a:p>
            <a:pPr>
              <a:buNone/>
            </a:pPr>
            <a:r>
              <a:rPr/>
              <a:t>• </a:t>
            </a:r>
            <a:r>
              <a:rPr lang="en-US" dirty="0" smtClean="0"/>
              <a:t>Nomination Submission </a:t>
            </a:r>
            <a:r>
              <a:rPr lang="en-US" dirty="0" smtClean="0"/>
              <a:t>Deadline</a:t>
            </a:r>
            <a:r>
              <a:rPr smtClean="0"/>
              <a:t>:</a:t>
            </a:r>
            <a:r>
              <a:rPr lang="en-US" dirty="0" smtClean="0"/>
              <a:t> Nov. 23, 2024</a:t>
            </a:r>
            <a:endParaRPr/>
          </a:p>
          <a:p>
            <a:pPr>
              <a:buNone/>
            </a:pPr>
            <a:r>
              <a:rPr/>
              <a:t>• </a:t>
            </a:r>
            <a:r>
              <a:rPr lang="en-US" dirty="0" smtClean="0"/>
              <a:t>Voting Start</a:t>
            </a:r>
            <a:r>
              <a:rPr smtClean="0"/>
              <a:t>: </a:t>
            </a:r>
            <a:r>
              <a:rPr lang="en-US" dirty="0" smtClean="0"/>
              <a:t>December 10 – 31, 2024</a:t>
            </a:r>
            <a:endParaRPr/>
          </a:p>
          <a:p>
            <a:pPr>
              <a:buNone/>
            </a:pPr>
            <a:r>
              <a:t>• Award Ceremony</a:t>
            </a:r>
            <a:r>
              <a:rPr/>
              <a:t>: </a:t>
            </a:r>
            <a:r>
              <a:rPr lang="en-US" dirty="0" smtClean="0"/>
              <a:t>January 31, 2025</a:t>
            </a:r>
          </a:p>
          <a:p>
            <a:pPr>
              <a:buNone/>
            </a:pPr>
            <a:endParaRPr/>
          </a:p>
        </p:txBody>
      </p:sp>
      <p:pic>
        <p:nvPicPr>
          <p:cNvPr id="4" name="Picture 3" descr="C:\Users\Thinkpad\OneDrive\Desktop\Transnovate Liberia\Workshop\done\20231101_132248.jpg"/>
          <p:cNvPicPr>
            <a:picLocks noChangeAspect="1" noChangeArrowheads="1"/>
          </p:cNvPicPr>
          <p:nvPr/>
        </p:nvPicPr>
        <p:blipFill>
          <a:blip r:embed="rId2"/>
          <a:srcRect l="2814" t="10362" r="10186" b="22171"/>
          <a:stretch>
            <a:fillRect/>
          </a:stretch>
        </p:blipFill>
        <p:spPr bwMode="auto">
          <a:xfrm>
            <a:off x="4062950" y="5802081"/>
            <a:ext cx="1223878" cy="533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u="sng"/>
              <a:t>Need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t>• Email</a:t>
            </a:r>
            <a:r>
              <a:rPr/>
              <a:t>: </a:t>
            </a:r>
            <a:r>
              <a:rPr lang="en-US" dirty="0" smtClean="0">
                <a:hlinkClick r:id="rId2"/>
              </a:rPr>
              <a:t>transnovatelib@gmail.com</a:t>
            </a:r>
            <a:r>
              <a:rPr lang="en-US" dirty="0" smtClean="0"/>
              <a:t> </a:t>
            </a:r>
            <a:endParaRPr/>
          </a:p>
          <a:p>
            <a:pPr>
              <a:buNone/>
            </a:pPr>
            <a:r>
              <a:t>• Phone</a:t>
            </a:r>
            <a:r>
              <a:rPr/>
              <a:t>: </a:t>
            </a:r>
            <a:r>
              <a:rPr lang="en-US" dirty="0" smtClean="0"/>
              <a:t>+231886270195/+231775593672</a:t>
            </a:r>
            <a:endParaRPr/>
          </a:p>
          <a:p>
            <a:pPr>
              <a:buNone/>
            </a:pPr>
            <a:r>
              <a:rPr/>
              <a:t>• </a:t>
            </a:r>
            <a:r>
              <a:rPr lang="en-US" dirty="0" err="1" smtClean="0"/>
              <a:t>Facebook</a:t>
            </a:r>
            <a:r>
              <a:rPr smtClean="0"/>
              <a:t>: </a:t>
            </a:r>
            <a:r>
              <a:rPr lang="en-US" dirty="0" err="1" smtClean="0"/>
              <a:t>Transnovate</a:t>
            </a:r>
            <a:r>
              <a:rPr lang="en-US" dirty="0" smtClean="0"/>
              <a:t> Liberia/Leaders Action Award</a:t>
            </a:r>
            <a:endParaRPr/>
          </a:p>
        </p:txBody>
      </p:sp>
      <p:pic>
        <p:nvPicPr>
          <p:cNvPr id="4" name="Picture 3" descr="C:\Users\Thinkpad\OneDrive\Desktop\Transnovate Liberia\Workshop\done\20231101_132248.jpg"/>
          <p:cNvPicPr>
            <a:picLocks noChangeAspect="1" noChangeArrowheads="1"/>
          </p:cNvPicPr>
          <p:nvPr/>
        </p:nvPicPr>
        <p:blipFill>
          <a:blip r:embed="rId3"/>
          <a:srcRect l="2814" t="10362" r="10186" b="22171"/>
          <a:stretch>
            <a:fillRect/>
          </a:stretch>
        </p:blipFill>
        <p:spPr bwMode="auto">
          <a:xfrm>
            <a:off x="4062950" y="5802081"/>
            <a:ext cx="1223878" cy="533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u="sng"/>
              <a:t>Thank You for Your Participation!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5568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smtClean="0"/>
              <a:t>We </a:t>
            </a:r>
            <a:r>
              <a:t>look forward to </a:t>
            </a:r>
            <a:r>
              <a:rPr/>
              <a:t>celebrating </a:t>
            </a:r>
            <a:r>
              <a:rPr smtClean="0"/>
              <a:t>leadership</a:t>
            </a:r>
            <a:r>
              <a:rPr lang="en-US" dirty="0" smtClean="0"/>
              <a:t> </a:t>
            </a:r>
            <a:r>
              <a:rPr smtClean="0"/>
              <a:t>excellence.</a:t>
            </a:r>
            <a:r>
              <a:rPr lang="en-US" dirty="0" smtClean="0"/>
              <a:t> </a:t>
            </a:r>
            <a:r>
              <a:rPr smtClean="0"/>
              <a:t>Submit </a:t>
            </a:r>
            <a:r>
              <a:t>your nomination today and be part of recognizing the leaders who are shaping the future!</a:t>
            </a:r>
          </a:p>
        </p:txBody>
      </p:sp>
      <p:pic>
        <p:nvPicPr>
          <p:cNvPr id="4" name="Picture 3" descr="C:\Users\Thinkpad\OneDrive\Desktop\Transnovate Liberia\Workshop\done\20231101_132248.jpg"/>
          <p:cNvPicPr>
            <a:picLocks noChangeAspect="1" noChangeArrowheads="1"/>
          </p:cNvPicPr>
          <p:nvPr/>
        </p:nvPicPr>
        <p:blipFill>
          <a:blip r:embed="rId2"/>
          <a:srcRect l="2814" t="10362" r="10186" b="22171"/>
          <a:stretch>
            <a:fillRect/>
          </a:stretch>
        </p:blipFill>
        <p:spPr bwMode="auto">
          <a:xfrm>
            <a:off x="4062950" y="5668731"/>
            <a:ext cx="1223878" cy="533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088"/>
            <a:ext cx="8229600" cy="1143000"/>
          </a:xfrm>
        </p:spPr>
        <p:txBody>
          <a:bodyPr/>
          <a:lstStyle/>
          <a:p>
            <a:r>
              <a:rPr u="sng"/>
              <a:t>What is the Leaders Action Award?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24289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t>• Recognizes emerging and outstanding leaders across various sectors.</a:t>
            </a:r>
          </a:p>
          <a:p>
            <a:pPr>
              <a:buNone/>
            </a:pPr>
            <a:r>
              <a:t>• Celebrates individuals making significant contributions to their communities.</a:t>
            </a:r>
          </a:p>
          <a:p>
            <a:pPr>
              <a:buNone/>
            </a:pPr>
            <a:r>
              <a:t>• Aims to inspire and encourage leadership excellence and innovation.</a:t>
            </a:r>
          </a:p>
        </p:txBody>
      </p:sp>
      <p:pic>
        <p:nvPicPr>
          <p:cNvPr id="1026" name="Picture 2" descr="C:\Users\Thinkpad\OneDrive\Desktop\Transnovate Liberia\Lea-Award\230240814_125143.jpg"/>
          <p:cNvPicPr>
            <a:picLocks noChangeAspect="1" noChangeArrowheads="1"/>
          </p:cNvPicPr>
          <p:nvPr/>
        </p:nvPicPr>
        <p:blipFill>
          <a:blip r:embed="rId2"/>
          <a:srcRect b="13022"/>
          <a:stretch>
            <a:fillRect/>
          </a:stretch>
        </p:blipFill>
        <p:spPr bwMode="auto">
          <a:xfrm>
            <a:off x="5326743" y="1170895"/>
            <a:ext cx="3139116" cy="5480852"/>
          </a:xfrm>
          <a:prstGeom prst="rect">
            <a:avLst/>
          </a:prstGeom>
          <a:noFill/>
        </p:spPr>
      </p:pic>
      <p:pic>
        <p:nvPicPr>
          <p:cNvPr id="1027" name="Picture 3" descr="C:\Users\Thinkpad\OneDrive\Desktop\Transnovate Liberia\Workshop\done\20231101_132248.jpg"/>
          <p:cNvPicPr>
            <a:picLocks noChangeAspect="1" noChangeArrowheads="1"/>
          </p:cNvPicPr>
          <p:nvPr/>
        </p:nvPicPr>
        <p:blipFill>
          <a:blip r:embed="rId3"/>
          <a:srcRect l="2814" t="10362" r="10186" b="22171"/>
          <a:stretch>
            <a:fillRect/>
          </a:stretch>
        </p:blipFill>
        <p:spPr bwMode="auto">
          <a:xfrm>
            <a:off x="3072350" y="5859231"/>
            <a:ext cx="1223878" cy="533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538"/>
            <a:ext cx="8229600" cy="1143000"/>
          </a:xfrm>
        </p:spPr>
        <p:txBody>
          <a:bodyPr/>
          <a:lstStyle/>
          <a:p>
            <a:r>
              <a:rPr u="sng"/>
              <a:t>Who Can Be Nominated?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506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t>• Must be actively involved in leadership roles (community, business, social, or organizational).</a:t>
            </a:r>
          </a:p>
          <a:p>
            <a:pPr>
              <a:buNone/>
            </a:pPr>
            <a:r>
              <a:t>• Demonstrated leadership impact within the last year.</a:t>
            </a:r>
          </a:p>
          <a:p>
            <a:pPr>
              <a:buNone/>
            </a:pPr>
            <a:r>
              <a:t>• Open to individuals from all sectors (e.g., education, health</a:t>
            </a:r>
            <a:r>
              <a:rPr/>
              <a:t>, </a:t>
            </a:r>
            <a:r>
              <a:rPr smtClean="0"/>
              <a:t>tech,</a:t>
            </a:r>
            <a:r>
              <a:rPr lang="en-US" dirty="0" smtClean="0"/>
              <a:t>Entertainment </a:t>
            </a:r>
            <a:r>
              <a:rPr smtClean="0"/>
              <a:t> </a:t>
            </a:r>
            <a:r>
              <a:t>etc.).</a:t>
            </a:r>
          </a:p>
          <a:p>
            <a:pPr>
              <a:buNone/>
            </a:pPr>
            <a:r>
              <a:t>• Nominees must exhibit ethical and sustainable leadership practices.</a:t>
            </a:r>
          </a:p>
        </p:txBody>
      </p:sp>
      <p:pic>
        <p:nvPicPr>
          <p:cNvPr id="4" name="Picture 3" descr="C:\Users\Thinkpad\OneDrive\Desktop\Transnovate Liberia\Workshop\done\20231101_132248.jpg"/>
          <p:cNvPicPr>
            <a:picLocks noChangeAspect="1" noChangeArrowheads="1"/>
          </p:cNvPicPr>
          <p:nvPr/>
        </p:nvPicPr>
        <p:blipFill>
          <a:blip r:embed="rId2"/>
          <a:srcRect l="2814" t="10362" r="10186" b="22171"/>
          <a:stretch>
            <a:fillRect/>
          </a:stretch>
        </p:blipFill>
        <p:spPr bwMode="auto">
          <a:xfrm>
            <a:off x="4296228" y="5981023"/>
            <a:ext cx="1223878" cy="533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9742" y="103188"/>
            <a:ext cx="4933950" cy="1143000"/>
          </a:xfrm>
        </p:spPr>
        <p:txBody>
          <a:bodyPr/>
          <a:lstStyle/>
          <a:p>
            <a:r>
              <a:rPr u="sng"/>
              <a:t>Award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405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Health</a:t>
            </a:r>
            <a:r>
              <a:rPr lang="en-US" b="1" dirty="0" smtClean="0"/>
              <a:t>:</a:t>
            </a:r>
          </a:p>
          <a:p>
            <a:pPr marL="514350" indent="-514350">
              <a:buAutoNum type="arabicPeriod"/>
            </a:pPr>
            <a:r>
              <a:rPr lang="en-US" dirty="0" smtClean="0"/>
              <a:t>Health </a:t>
            </a:r>
            <a:r>
              <a:rPr lang="en-US" dirty="0" smtClean="0"/>
              <a:t>Advocate of the </a:t>
            </a:r>
            <a:r>
              <a:rPr lang="en-US" dirty="0" smtClean="0"/>
              <a:t>year</a:t>
            </a:r>
          </a:p>
          <a:p>
            <a:pPr marL="514350" indent="-514350">
              <a:buAutoNum type="arabicPeriod"/>
            </a:pPr>
            <a:r>
              <a:rPr lang="en-US" dirty="0" smtClean="0"/>
              <a:t>Health </a:t>
            </a:r>
            <a:r>
              <a:rPr lang="en-US" dirty="0" smtClean="0"/>
              <a:t>Awareness Organization of the </a:t>
            </a:r>
            <a:r>
              <a:rPr lang="en-US" dirty="0" smtClean="0"/>
              <a:t>Year</a:t>
            </a:r>
          </a:p>
          <a:p>
            <a:pPr marL="514350" indent="-514350">
              <a:buAutoNum type="arabicPeriod"/>
            </a:pPr>
            <a:r>
              <a:rPr lang="en-US" dirty="0" smtClean="0"/>
              <a:t>Climate </a:t>
            </a:r>
            <a:r>
              <a:rPr lang="en-US" dirty="0" smtClean="0"/>
              <a:t>Advocate of the Year4. Climate Change Organization of the Year </a:t>
            </a:r>
            <a:endParaRPr lang="en-US" dirty="0" smtClean="0"/>
          </a:p>
          <a:p>
            <a:pPr marL="514350" indent="-514350">
              <a:buNone/>
            </a:pPr>
            <a:r>
              <a:rPr lang="en-US" b="1" dirty="0" smtClean="0"/>
              <a:t>Education:</a:t>
            </a:r>
          </a:p>
          <a:p>
            <a:pPr marL="514350" indent="-514350">
              <a:buAutoNum type="arabicPeriod"/>
            </a:pPr>
            <a:r>
              <a:rPr lang="en-US" dirty="0" smtClean="0"/>
              <a:t>Education </a:t>
            </a:r>
            <a:r>
              <a:rPr lang="en-US" dirty="0" smtClean="0"/>
              <a:t>Advocate of the </a:t>
            </a:r>
            <a:r>
              <a:rPr lang="en-US" dirty="0" smtClean="0"/>
              <a:t>Year</a:t>
            </a:r>
          </a:p>
          <a:p>
            <a:pPr marL="514350" indent="-514350">
              <a:buAutoNum type="arabicPeriod"/>
            </a:pPr>
            <a:r>
              <a:rPr lang="en-US" dirty="0" smtClean="0"/>
              <a:t>Best </a:t>
            </a:r>
            <a:r>
              <a:rPr lang="en-US" dirty="0" smtClean="0"/>
              <a:t>Junior High School of the </a:t>
            </a:r>
            <a:r>
              <a:rPr lang="en-US" dirty="0" smtClean="0"/>
              <a:t>Year</a:t>
            </a:r>
          </a:p>
          <a:p>
            <a:pPr marL="514350" indent="-514350">
              <a:buAutoNum type="arabicPeriod"/>
            </a:pPr>
            <a:r>
              <a:rPr lang="en-US" dirty="0" smtClean="0"/>
              <a:t>Best </a:t>
            </a:r>
            <a:r>
              <a:rPr lang="en-US" dirty="0" smtClean="0"/>
              <a:t>Senior High School of the </a:t>
            </a:r>
            <a:r>
              <a:rPr lang="en-US" dirty="0" smtClean="0"/>
              <a:t>Year</a:t>
            </a:r>
          </a:p>
          <a:p>
            <a:pPr marL="514350" indent="-514350">
              <a:buAutoNum type="arabicPeriod"/>
            </a:pPr>
            <a:r>
              <a:rPr lang="en-US" dirty="0" smtClean="0"/>
              <a:t>Best </a:t>
            </a:r>
            <a:r>
              <a:rPr lang="en-US" dirty="0" smtClean="0"/>
              <a:t>University of the Year</a:t>
            </a:r>
            <a:endParaRPr/>
          </a:p>
        </p:txBody>
      </p:sp>
      <p:pic>
        <p:nvPicPr>
          <p:cNvPr id="4" name="Picture 3" descr="C:\Users\Thinkpad\OneDrive\Desktop\Transnovate Liberia\Workshop\done\20231101_132248.jpg"/>
          <p:cNvPicPr>
            <a:picLocks noChangeAspect="1" noChangeArrowheads="1"/>
          </p:cNvPicPr>
          <p:nvPr/>
        </p:nvPicPr>
        <p:blipFill>
          <a:blip r:embed="rId2"/>
          <a:srcRect l="2814" t="10362" r="10186" b="22171"/>
          <a:stretch>
            <a:fillRect/>
          </a:stretch>
        </p:blipFill>
        <p:spPr bwMode="auto">
          <a:xfrm>
            <a:off x="3684289" y="6030913"/>
            <a:ext cx="1223878" cy="533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u="sng"/>
              <a:t>Award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4052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Human </a:t>
            </a:r>
            <a:r>
              <a:rPr lang="en-US" b="1" dirty="0" smtClean="0"/>
              <a:t>Rights:</a:t>
            </a:r>
          </a:p>
          <a:p>
            <a:pPr marL="514350" indent="-514350">
              <a:buAutoNum type="arabicPeriod"/>
            </a:pPr>
            <a:r>
              <a:rPr lang="en-US" dirty="0" smtClean="0"/>
              <a:t>Human </a:t>
            </a:r>
            <a:r>
              <a:rPr lang="en-US" dirty="0" smtClean="0"/>
              <a:t>Rights Advocate of the </a:t>
            </a:r>
            <a:r>
              <a:rPr lang="en-US" dirty="0" smtClean="0"/>
              <a:t>Year</a:t>
            </a:r>
          </a:p>
          <a:p>
            <a:pPr marL="514350" indent="-514350">
              <a:buAutoNum type="arabicPeriod"/>
            </a:pPr>
            <a:r>
              <a:rPr lang="en-US" dirty="0" smtClean="0"/>
              <a:t>Human </a:t>
            </a:r>
            <a:r>
              <a:rPr lang="en-US" dirty="0" smtClean="0"/>
              <a:t>Rights Organization of the </a:t>
            </a:r>
            <a:r>
              <a:rPr lang="en-US" dirty="0" smtClean="0"/>
              <a:t>Year</a:t>
            </a:r>
            <a:endParaRPr lang="en-US" dirty="0" smtClean="0"/>
          </a:p>
          <a:p>
            <a:pPr marL="514350" indent="-514350">
              <a:buNone/>
            </a:pPr>
            <a:r>
              <a:rPr lang="en-US" b="1" dirty="0" smtClean="0"/>
              <a:t>Technology:</a:t>
            </a:r>
          </a:p>
          <a:p>
            <a:pPr marL="514350" indent="-514350">
              <a:buAutoNum type="arabicPeriod"/>
            </a:pPr>
            <a:r>
              <a:rPr lang="en-US" dirty="0" smtClean="0"/>
              <a:t>Innovative </a:t>
            </a:r>
            <a:r>
              <a:rPr lang="en-US" dirty="0" smtClean="0"/>
              <a:t>Tech of the </a:t>
            </a:r>
            <a:r>
              <a:rPr lang="en-US" dirty="0" smtClean="0"/>
              <a:t>Year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Emarging</a:t>
            </a:r>
            <a:r>
              <a:rPr lang="en-US" dirty="0" smtClean="0"/>
              <a:t> </a:t>
            </a:r>
            <a:r>
              <a:rPr lang="en-US" dirty="0" smtClean="0"/>
              <a:t>Tech of the </a:t>
            </a:r>
            <a:r>
              <a:rPr lang="en-US" dirty="0" smtClean="0"/>
              <a:t>Year</a:t>
            </a:r>
            <a:endParaRPr lang="en-US" dirty="0" smtClean="0"/>
          </a:p>
          <a:p>
            <a:pPr marL="514350" indent="-514350">
              <a:buNone/>
            </a:pPr>
            <a:r>
              <a:rPr lang="en-US" b="1" dirty="0" smtClean="0"/>
              <a:t>Business:</a:t>
            </a:r>
          </a:p>
          <a:p>
            <a:pPr marL="514350" indent="-514350">
              <a:buNone/>
            </a:pPr>
            <a:r>
              <a:rPr lang="en-US" dirty="0" smtClean="0"/>
              <a:t>1. Entrepreneur </a:t>
            </a:r>
            <a:r>
              <a:rPr lang="en-US" dirty="0" smtClean="0"/>
              <a:t>of the Year</a:t>
            </a:r>
            <a:endParaRPr/>
          </a:p>
        </p:txBody>
      </p:sp>
      <p:pic>
        <p:nvPicPr>
          <p:cNvPr id="4" name="Picture 3" descr="C:\Users\Thinkpad\OneDrive\Desktop\Transnovate Liberia\Workshop\done\20231101_132248.jpg"/>
          <p:cNvPicPr>
            <a:picLocks noChangeAspect="1" noChangeArrowheads="1"/>
          </p:cNvPicPr>
          <p:nvPr/>
        </p:nvPicPr>
        <p:blipFill>
          <a:blip r:embed="rId2"/>
          <a:srcRect l="2814" t="10362" r="10186" b="22171"/>
          <a:stretch>
            <a:fillRect/>
          </a:stretch>
        </p:blipFill>
        <p:spPr bwMode="auto">
          <a:xfrm>
            <a:off x="3777200" y="5859231"/>
            <a:ext cx="1223878" cy="533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u="sng"/>
              <a:t>Award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6" y="1184052"/>
            <a:ext cx="8229600" cy="56739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Social </a:t>
            </a:r>
            <a:r>
              <a:rPr lang="en-US" sz="2400" b="1" dirty="0" smtClean="0"/>
              <a:t>Impact: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Social </a:t>
            </a:r>
            <a:r>
              <a:rPr lang="en-US" sz="2400" dirty="0" smtClean="0"/>
              <a:t>Impact Organization of the </a:t>
            </a:r>
            <a:r>
              <a:rPr lang="en-US" sz="2400" dirty="0" smtClean="0"/>
              <a:t>Year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Emerging </a:t>
            </a:r>
            <a:r>
              <a:rPr lang="en-US" sz="2400" dirty="0" smtClean="0"/>
              <a:t>Leader of the </a:t>
            </a:r>
            <a:r>
              <a:rPr lang="en-US" sz="2400" dirty="0" smtClean="0"/>
              <a:t>Year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Out </a:t>
            </a:r>
            <a:r>
              <a:rPr lang="en-US" sz="2400" dirty="0" smtClean="0"/>
              <a:t>Standing Leader of the </a:t>
            </a:r>
            <a:r>
              <a:rPr lang="en-US" sz="2400" dirty="0" smtClean="0"/>
              <a:t>Year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Female </a:t>
            </a:r>
            <a:r>
              <a:rPr lang="en-US" sz="2400" dirty="0" smtClean="0"/>
              <a:t>Leader of the </a:t>
            </a:r>
            <a:r>
              <a:rPr lang="en-US" sz="2400" dirty="0" smtClean="0"/>
              <a:t>year</a:t>
            </a:r>
            <a:endParaRPr lang="en-US" sz="2400" dirty="0" smtClean="0"/>
          </a:p>
          <a:p>
            <a:pPr marL="514350" indent="-514350">
              <a:buNone/>
            </a:pPr>
            <a:r>
              <a:rPr lang="en-US" sz="2400" b="1" dirty="0" smtClean="0"/>
              <a:t>Sport: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Football </a:t>
            </a:r>
            <a:r>
              <a:rPr lang="en-US" sz="2400" dirty="0" smtClean="0"/>
              <a:t>Manager of the </a:t>
            </a:r>
            <a:r>
              <a:rPr lang="en-US" sz="2400" dirty="0" smtClean="0"/>
              <a:t>Year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Football </a:t>
            </a:r>
            <a:r>
              <a:rPr lang="en-US" sz="2400" dirty="0" smtClean="0"/>
              <a:t>Club of the Year (</a:t>
            </a:r>
            <a:r>
              <a:rPr lang="en-US" sz="2400" dirty="0" smtClean="0"/>
              <a:t>Male)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Football </a:t>
            </a:r>
            <a:r>
              <a:rPr lang="en-US" sz="2400" dirty="0" smtClean="0"/>
              <a:t>Club of the Year (</a:t>
            </a:r>
            <a:r>
              <a:rPr lang="en-US" sz="2400" dirty="0" smtClean="0"/>
              <a:t>Female)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Player </a:t>
            </a:r>
            <a:r>
              <a:rPr lang="en-US" sz="2400" dirty="0" smtClean="0"/>
              <a:t>of the Year (</a:t>
            </a:r>
            <a:r>
              <a:rPr lang="en-US" sz="2400" dirty="0" smtClean="0"/>
              <a:t>Male)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Player </a:t>
            </a:r>
            <a:r>
              <a:rPr lang="en-US" sz="2400" dirty="0" smtClean="0"/>
              <a:t>of the Year (Female)</a:t>
            </a:r>
            <a:endParaRPr sz="2400"/>
          </a:p>
        </p:txBody>
      </p:sp>
      <p:pic>
        <p:nvPicPr>
          <p:cNvPr id="4" name="Picture 3" descr="C:\Users\Thinkpad\OneDrive\Desktop\Transnovate Liberia\Workshop\done\20231101_132248.jpg"/>
          <p:cNvPicPr>
            <a:picLocks noChangeAspect="1" noChangeArrowheads="1"/>
          </p:cNvPicPr>
          <p:nvPr/>
        </p:nvPicPr>
        <p:blipFill>
          <a:blip r:embed="rId2"/>
          <a:srcRect l="2814" t="10362" r="10186" b="22171"/>
          <a:stretch>
            <a:fillRect/>
          </a:stretch>
        </p:blipFill>
        <p:spPr bwMode="auto">
          <a:xfrm>
            <a:off x="3684289" y="6049963"/>
            <a:ext cx="1223878" cy="533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u="sng"/>
              <a:t>Award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6" y="1184052"/>
            <a:ext cx="8229600" cy="56739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Entertainment: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Movie </a:t>
            </a:r>
            <a:r>
              <a:rPr lang="en-US" sz="2400" dirty="0" smtClean="0"/>
              <a:t>Studio of the Year (</a:t>
            </a:r>
            <a:r>
              <a:rPr lang="en-US" sz="2400" dirty="0" smtClean="0"/>
              <a:t>General)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Movie </a:t>
            </a:r>
            <a:r>
              <a:rPr lang="en-US" sz="2400" dirty="0" smtClean="0"/>
              <a:t>Group of the Year (</a:t>
            </a:r>
            <a:r>
              <a:rPr lang="en-US" sz="2400" dirty="0" smtClean="0"/>
              <a:t>General)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Producer </a:t>
            </a:r>
            <a:r>
              <a:rPr lang="en-US" sz="2400" dirty="0" smtClean="0"/>
              <a:t>of the Year (</a:t>
            </a:r>
            <a:r>
              <a:rPr lang="en-US" sz="2400" dirty="0" smtClean="0"/>
              <a:t>Circular)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Producer </a:t>
            </a:r>
            <a:r>
              <a:rPr lang="en-US" sz="2400" dirty="0" smtClean="0"/>
              <a:t>of the Year (</a:t>
            </a:r>
            <a:r>
              <a:rPr lang="en-US" sz="2400" dirty="0" smtClean="0"/>
              <a:t>Gospel)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Videographer </a:t>
            </a:r>
            <a:r>
              <a:rPr lang="en-US" sz="2400" dirty="0" smtClean="0"/>
              <a:t>of the Year (</a:t>
            </a:r>
            <a:r>
              <a:rPr lang="en-US" sz="2400" dirty="0" smtClean="0"/>
              <a:t>General)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Female </a:t>
            </a:r>
            <a:r>
              <a:rPr lang="en-US" sz="2400" dirty="0" smtClean="0"/>
              <a:t>Artist of the Year (</a:t>
            </a:r>
            <a:r>
              <a:rPr lang="en-US" sz="2400" dirty="0" smtClean="0"/>
              <a:t>Gospel)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Photographer </a:t>
            </a:r>
            <a:r>
              <a:rPr lang="en-US" sz="2400" dirty="0" smtClean="0"/>
              <a:t>of the Year (</a:t>
            </a:r>
            <a:r>
              <a:rPr lang="en-US" sz="2400" dirty="0" smtClean="0"/>
              <a:t>General)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Photo </a:t>
            </a:r>
            <a:r>
              <a:rPr lang="en-US" sz="2400" dirty="0" smtClean="0"/>
              <a:t>Studio of the Year (General</a:t>
            </a:r>
            <a:r>
              <a:rPr lang="en-US" sz="2400" dirty="0" smtClean="0"/>
              <a:t>)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Radio </a:t>
            </a:r>
            <a:r>
              <a:rPr lang="en-US" sz="2400" dirty="0" smtClean="0"/>
              <a:t>Station of the Year (</a:t>
            </a:r>
            <a:r>
              <a:rPr lang="en-US" sz="2400" dirty="0" smtClean="0"/>
              <a:t>Circular)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Radio </a:t>
            </a:r>
            <a:r>
              <a:rPr lang="en-US" sz="2400" dirty="0" smtClean="0"/>
              <a:t>Station of the Year (Gospel)</a:t>
            </a:r>
            <a:endParaRPr sz="2400"/>
          </a:p>
        </p:txBody>
      </p:sp>
      <p:pic>
        <p:nvPicPr>
          <p:cNvPr id="4" name="Picture 3" descr="C:\Users\Thinkpad\OneDrive\Desktop\Transnovate Liberia\Workshop\done\20231101_132248.jpg"/>
          <p:cNvPicPr>
            <a:picLocks noChangeAspect="1" noChangeArrowheads="1"/>
          </p:cNvPicPr>
          <p:nvPr/>
        </p:nvPicPr>
        <p:blipFill>
          <a:blip r:embed="rId2"/>
          <a:srcRect l="2814" t="10362" r="10186" b="22171"/>
          <a:stretch>
            <a:fillRect/>
          </a:stretch>
        </p:blipFill>
        <p:spPr bwMode="auto">
          <a:xfrm>
            <a:off x="3684289" y="6126163"/>
            <a:ext cx="1223878" cy="533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u="sng"/>
              <a:t>Award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6" y="1184052"/>
            <a:ext cx="8229600" cy="56739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11. Male Radio Personality of the </a:t>
            </a:r>
            <a:r>
              <a:rPr lang="en-US" sz="2400" dirty="0" smtClean="0"/>
              <a:t>Year</a:t>
            </a:r>
          </a:p>
          <a:p>
            <a:pPr>
              <a:buNone/>
            </a:pPr>
            <a:r>
              <a:rPr lang="en-US" sz="2400" dirty="0" smtClean="0"/>
              <a:t>12. Female </a:t>
            </a:r>
            <a:r>
              <a:rPr lang="en-US" sz="2400" dirty="0" smtClean="0"/>
              <a:t>Radio Personality of the </a:t>
            </a:r>
            <a:r>
              <a:rPr lang="en-US" sz="2400" dirty="0" smtClean="0"/>
              <a:t>Year</a:t>
            </a:r>
          </a:p>
          <a:p>
            <a:pPr>
              <a:buNone/>
            </a:pPr>
            <a:r>
              <a:rPr lang="en-US" sz="2400" dirty="0" smtClean="0"/>
              <a:t>13</a:t>
            </a:r>
            <a:r>
              <a:rPr lang="en-US" sz="2400" dirty="0" smtClean="0"/>
              <a:t>. Comedian of the </a:t>
            </a:r>
            <a:r>
              <a:rPr lang="en-US" sz="2400" dirty="0" smtClean="0"/>
              <a:t>Year</a:t>
            </a:r>
          </a:p>
          <a:p>
            <a:pPr>
              <a:buNone/>
            </a:pPr>
            <a:r>
              <a:rPr lang="en-US" sz="2400" dirty="0" smtClean="0"/>
              <a:t>14</a:t>
            </a:r>
            <a:r>
              <a:rPr lang="en-US" sz="2400" dirty="0" smtClean="0"/>
              <a:t>. COMIC group of the </a:t>
            </a:r>
            <a:r>
              <a:rPr lang="en-US" sz="2400" dirty="0" smtClean="0"/>
              <a:t>Year</a:t>
            </a:r>
          </a:p>
          <a:p>
            <a:pPr>
              <a:buNone/>
            </a:pPr>
            <a:r>
              <a:rPr lang="en-US" sz="2400" dirty="0" smtClean="0"/>
              <a:t>15</a:t>
            </a:r>
            <a:r>
              <a:rPr lang="en-US" sz="2400" dirty="0" smtClean="0"/>
              <a:t>. Blogger of the </a:t>
            </a:r>
            <a:r>
              <a:rPr lang="en-US" sz="2400" dirty="0" smtClean="0"/>
              <a:t>Year</a:t>
            </a:r>
          </a:p>
          <a:p>
            <a:pPr>
              <a:buNone/>
            </a:pPr>
            <a:r>
              <a:rPr lang="en-US" sz="2400" dirty="0" smtClean="0"/>
              <a:t>16</a:t>
            </a:r>
            <a:r>
              <a:rPr lang="en-US" sz="2400" dirty="0" smtClean="0"/>
              <a:t>. Online TV of the </a:t>
            </a:r>
            <a:r>
              <a:rPr lang="en-US" sz="2400" dirty="0" smtClean="0"/>
              <a:t>Year</a:t>
            </a:r>
          </a:p>
          <a:p>
            <a:pPr>
              <a:buNone/>
            </a:pPr>
            <a:r>
              <a:rPr lang="en-US" sz="2400" dirty="0" smtClean="0"/>
              <a:t>17</a:t>
            </a:r>
            <a:r>
              <a:rPr lang="en-US" sz="2400" dirty="0" smtClean="0"/>
              <a:t>. Male Artists of the Year (Gospel</a:t>
            </a:r>
            <a:r>
              <a:rPr lang="en-US" sz="2400" dirty="0" smtClean="0"/>
              <a:t>)</a:t>
            </a:r>
          </a:p>
          <a:p>
            <a:pPr>
              <a:buNone/>
            </a:pPr>
            <a:r>
              <a:rPr lang="en-US" sz="2400" dirty="0" smtClean="0"/>
              <a:t>18</a:t>
            </a:r>
            <a:r>
              <a:rPr lang="en-US" sz="2400" dirty="0" smtClean="0"/>
              <a:t>. Female Artist of the Year (Circular</a:t>
            </a:r>
            <a:r>
              <a:rPr lang="en-US" sz="2400" dirty="0" smtClean="0"/>
              <a:t>)</a:t>
            </a:r>
          </a:p>
          <a:p>
            <a:pPr>
              <a:buNone/>
            </a:pPr>
            <a:r>
              <a:rPr lang="en-US" sz="2400" dirty="0" smtClean="0"/>
              <a:t>19</a:t>
            </a:r>
            <a:r>
              <a:rPr lang="en-US" sz="2400" dirty="0" smtClean="0"/>
              <a:t>. Male Artist of the Year (Circular)</a:t>
            </a:r>
            <a:endParaRPr sz="2400"/>
          </a:p>
        </p:txBody>
      </p:sp>
      <p:pic>
        <p:nvPicPr>
          <p:cNvPr id="4" name="Picture 3" descr="C:\Users\Thinkpad\OneDrive\Desktop\Transnovate Liberia\Workshop\done\20231101_132248.jpg"/>
          <p:cNvPicPr>
            <a:picLocks noChangeAspect="1" noChangeArrowheads="1"/>
          </p:cNvPicPr>
          <p:nvPr/>
        </p:nvPicPr>
        <p:blipFill>
          <a:blip r:embed="rId2"/>
          <a:srcRect l="2814" t="10362" r="10186" b="22171"/>
          <a:stretch>
            <a:fillRect/>
          </a:stretch>
        </p:blipFill>
        <p:spPr bwMode="auto">
          <a:xfrm>
            <a:off x="4062950" y="5802081"/>
            <a:ext cx="1223878" cy="533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u="sng"/>
              <a:t>How to Nominate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1. Complete the nomination form via [Google </a:t>
            </a:r>
            <a:r>
              <a:rPr/>
              <a:t>Forms </a:t>
            </a:r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forms.gle/evW3aK9LZzrjKu4SA</a:t>
            </a:r>
            <a:r>
              <a:rPr lang="en-US" dirty="0" smtClean="0"/>
              <a:t> </a:t>
            </a:r>
            <a:r>
              <a:rPr smtClean="0"/>
              <a:t>]</a:t>
            </a:r>
            <a:endParaRPr/>
          </a:p>
          <a:p>
            <a:r>
              <a:t>2. Provide accurate nominee details (name, contact, role, etc.).</a:t>
            </a:r>
          </a:p>
          <a:p>
            <a:r>
              <a:t>3. Answer brief questions about the nominee’s leadership, impact, and recognition.</a:t>
            </a:r>
          </a:p>
          <a:p>
            <a:r>
              <a:t>4. Submit </a:t>
            </a:r>
            <a:r>
              <a:rPr/>
              <a:t>by </a:t>
            </a:r>
            <a:r>
              <a:rPr smtClean="0"/>
              <a:t>[</a:t>
            </a:r>
            <a:r>
              <a:rPr lang="en-US" dirty="0" smtClean="0"/>
              <a:t>November 23, 2024</a:t>
            </a:r>
            <a:r>
              <a:rPr smtClean="0"/>
              <a:t>].</a:t>
            </a:r>
            <a:endParaRPr/>
          </a:p>
        </p:txBody>
      </p:sp>
      <p:pic>
        <p:nvPicPr>
          <p:cNvPr id="4" name="Picture 3" descr="C:\Users\Thinkpad\OneDrive\Desktop\Transnovate Liberia\Workshop\done\20231101_132248.jpg"/>
          <p:cNvPicPr>
            <a:picLocks noChangeAspect="1" noChangeArrowheads="1"/>
          </p:cNvPicPr>
          <p:nvPr/>
        </p:nvPicPr>
        <p:blipFill>
          <a:blip r:embed="rId3"/>
          <a:srcRect l="2814" t="10362" r="10186" b="22171"/>
          <a:stretch>
            <a:fillRect/>
          </a:stretch>
        </p:blipFill>
        <p:spPr bwMode="auto">
          <a:xfrm>
            <a:off x="4062950" y="5802081"/>
            <a:ext cx="1223878" cy="533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704</Words>
  <Application>Microsoft Macintosh PowerPoint</Application>
  <PresentationFormat>On-screen Show (4:3)</PresentationFormat>
  <Paragraphs>99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Leaders Action Award 2024</vt:lpstr>
      <vt:lpstr>What is the Leaders Action Award?</vt:lpstr>
      <vt:lpstr>Who Can Be Nominated?</vt:lpstr>
      <vt:lpstr>Award Categories</vt:lpstr>
      <vt:lpstr>Award Categories</vt:lpstr>
      <vt:lpstr>Award Categories</vt:lpstr>
      <vt:lpstr>Award Categories</vt:lpstr>
      <vt:lpstr>Award Categories</vt:lpstr>
      <vt:lpstr>How to Nominate</vt:lpstr>
      <vt:lpstr>What to Include in the Nomination</vt:lpstr>
      <vt:lpstr>Important Guidelines</vt:lpstr>
      <vt:lpstr>How Nominees Are Evaluated</vt:lpstr>
      <vt:lpstr>Key Dates to Remember</vt:lpstr>
      <vt:lpstr>Need Help?</vt:lpstr>
      <vt:lpstr>Thank You for Your Participation!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 Action Award 2024</dc:title>
  <dc:subject/>
  <dc:creator/>
  <cp:keywords/>
  <dc:description>generated using python-pptx</dc:description>
  <cp:lastModifiedBy>Thinkpad</cp:lastModifiedBy>
  <cp:revision>4</cp:revision>
  <dcterms:created xsi:type="dcterms:W3CDTF">2013-01-27T09:14:16Z</dcterms:created>
  <dcterms:modified xsi:type="dcterms:W3CDTF">2024-10-06T22:42:18Z</dcterms:modified>
  <cp:category/>
</cp:coreProperties>
</file>